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2"/>
  </p:notesMasterIdLst>
  <p:sldIdLst>
    <p:sldId id="256" r:id="rId2"/>
    <p:sldId id="267" r:id="rId3"/>
    <p:sldId id="275" r:id="rId4"/>
    <p:sldId id="269" r:id="rId5"/>
    <p:sldId id="280" r:id="rId6"/>
    <p:sldId id="281" r:id="rId7"/>
    <p:sldId id="294" r:id="rId8"/>
    <p:sldId id="295" r:id="rId9"/>
    <p:sldId id="276" r:id="rId10"/>
    <p:sldId id="272" r:id="rId11"/>
    <p:sldId id="282" r:id="rId12"/>
    <p:sldId id="283" r:id="rId13"/>
    <p:sldId id="296" r:id="rId14"/>
    <p:sldId id="297" r:id="rId15"/>
    <p:sldId id="298" r:id="rId16"/>
    <p:sldId id="284" r:id="rId17"/>
    <p:sldId id="299" r:id="rId18"/>
    <p:sldId id="285" r:id="rId19"/>
    <p:sldId id="277" r:id="rId20"/>
    <p:sldId id="273" r:id="rId21"/>
    <p:sldId id="286" r:id="rId22"/>
    <p:sldId id="287" r:id="rId23"/>
    <p:sldId id="300" r:id="rId24"/>
    <p:sldId id="288" r:id="rId25"/>
    <p:sldId id="289" r:id="rId26"/>
    <p:sldId id="290" r:id="rId27"/>
    <p:sldId id="301" r:id="rId28"/>
    <p:sldId id="278" r:id="rId29"/>
    <p:sldId id="274" r:id="rId30"/>
    <p:sldId id="302" r:id="rId31"/>
    <p:sldId id="291" r:id="rId32"/>
    <p:sldId id="292" r:id="rId33"/>
    <p:sldId id="303" r:id="rId34"/>
    <p:sldId id="304" r:id="rId35"/>
    <p:sldId id="305" r:id="rId36"/>
    <p:sldId id="306" r:id="rId37"/>
    <p:sldId id="293" r:id="rId38"/>
    <p:sldId id="279" r:id="rId39"/>
    <p:sldId id="270" r:id="rId40"/>
    <p:sldId id="271" r:id="rId41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441402EF-72EA-4F86-9227-E1922CEE125F}">
          <p14:sldIdLst>
            <p14:sldId id="256"/>
            <p14:sldId id="267"/>
          </p14:sldIdLst>
        </p14:section>
        <p14:section name="What Is Server-Side Development?" id="{C4DDDBD8-9D23-4E4C-AEE2-557B392EA93D}">
          <p14:sldIdLst>
            <p14:sldId id="275"/>
            <p14:sldId id="269"/>
            <p14:sldId id="280"/>
            <p14:sldId id="281"/>
            <p14:sldId id="294"/>
            <p14:sldId id="295"/>
          </p14:sldIdLst>
        </p14:section>
        <p14:section name="Quick Tour of PHP" id="{EEF5533E-EFD4-8F41-90C4-2292DA12E245}">
          <p14:sldIdLst>
            <p14:sldId id="276"/>
            <p14:sldId id="272"/>
            <p14:sldId id="282"/>
            <p14:sldId id="283"/>
            <p14:sldId id="296"/>
            <p14:sldId id="297"/>
            <p14:sldId id="298"/>
            <p14:sldId id="284"/>
            <p14:sldId id="299"/>
            <p14:sldId id="285"/>
          </p14:sldIdLst>
        </p14:section>
        <p14:section name="Program Control" id="{1D064091-DE4C-9247-8ED7-FEDE2E6BC7CC}">
          <p14:sldIdLst>
            <p14:sldId id="277"/>
            <p14:sldId id="273"/>
            <p14:sldId id="286"/>
            <p14:sldId id="287"/>
            <p14:sldId id="300"/>
            <p14:sldId id="288"/>
            <p14:sldId id="289"/>
            <p14:sldId id="290"/>
            <p14:sldId id="301"/>
          </p14:sldIdLst>
        </p14:section>
        <p14:section name="Functions" id="{8334544D-3B75-594C-9E8E-6EC5E0730690}">
          <p14:sldIdLst>
            <p14:sldId id="278"/>
            <p14:sldId id="274"/>
            <p14:sldId id="302"/>
            <p14:sldId id="291"/>
            <p14:sldId id="292"/>
            <p14:sldId id="303"/>
            <p14:sldId id="304"/>
            <p14:sldId id="305"/>
            <p14:sldId id="306"/>
            <p14:sldId id="293"/>
          </p14:sldIdLst>
        </p14:section>
        <p14:section name="Summary" id="{6016C672-7EF5-8544-9FEE-5F02D5CD42F5}">
          <p14:sldIdLst>
            <p14:sldId id="279"/>
            <p14:sldId id="270"/>
            <p14:sldId id="27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orient="horz" pos="1440">
          <p15:clr>
            <a:srgbClr val="A4A3A4"/>
          </p15:clr>
        </p15:guide>
        <p15:guide id="3" orient="horz">
          <p15:clr>
            <a:srgbClr val="A4A3A4"/>
          </p15:clr>
        </p15:guide>
        <p15:guide id="4" pos="3840">
          <p15:clr>
            <a:srgbClr val="A4A3A4"/>
          </p15:clr>
        </p15:guide>
        <p15:guide id="5" pos="19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F3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2356" autoAdjust="0"/>
    <p:restoredTop sz="86387" autoAdjust="0"/>
  </p:normalViewPr>
  <p:slideViewPr>
    <p:cSldViewPr showGuides="1">
      <p:cViewPr varScale="1">
        <p:scale>
          <a:sx n="58" d="100"/>
          <a:sy n="58" d="100"/>
        </p:scale>
        <p:origin x="816" y="40"/>
      </p:cViewPr>
      <p:guideLst>
        <p:guide orient="horz" pos="2880"/>
        <p:guide orient="horz" pos="1440"/>
        <p:guide orient="horz"/>
        <p:guide pos="3840"/>
        <p:guide pos="1920"/>
      </p:guideLst>
    </p:cSldViewPr>
  </p:slideViewPr>
  <p:outlineViewPr>
    <p:cViewPr>
      <p:scale>
        <a:sx n="33" d="100"/>
        <a:sy n="33" d="100"/>
      </p:scale>
      <p:origin x="0" y="-335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3258"/>
    </p:cViewPr>
  </p:sorterViewPr>
  <p:notesViewPr>
    <p:cSldViewPr>
      <p:cViewPr varScale="1">
        <p:scale>
          <a:sx n="66" d="100"/>
          <a:sy n="66" d="100"/>
        </p:scale>
        <p:origin x="1040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375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FD27DE-FC0E-EC49-B1C5-B796F9CDC289}" type="datetimeFigureOut">
              <a:rPr lang="en-US" smtClean="0"/>
              <a:t>3/6/2019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97013" y="1200150"/>
            <a:ext cx="4321175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838" y="4621213"/>
            <a:ext cx="5851525" cy="37798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375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7C01C6-9040-D44A-A0F9-7BE70F3FD8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8338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7C01C6-9040-D44A-A0F9-7BE70F3FD88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5816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685800"/>
            <a:ext cx="7474024" cy="2819400"/>
          </a:xfrm>
        </p:spPr>
        <p:txBody>
          <a:bodyPr>
            <a:noAutofit/>
          </a:bodyPr>
          <a:lstStyle>
            <a:lvl1pPr algn="l">
              <a:lnSpc>
                <a:spcPts val="6200"/>
              </a:lnSpc>
              <a:defRPr sz="5400">
                <a:latin typeface="Rockwell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0" y="4149080"/>
            <a:ext cx="5486400" cy="533400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8610600" y="0"/>
            <a:ext cx="5334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6477000"/>
            <a:ext cx="8839200" cy="381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4572000"/>
            <a:ext cx="9144000" cy="2286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0" y="6477000"/>
            <a:ext cx="9144000" cy="381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3/6/2019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3/6/2019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3/6/2019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98438"/>
            <a:ext cx="7772400" cy="1020762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0" y="1676400"/>
            <a:ext cx="5638800" cy="4525963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61963" indent="-4763"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buNone/>
              <a:defRPr sz="1800">
                <a:solidFill>
                  <a:schemeClr val="tx1"/>
                </a:solidFill>
              </a:defRPr>
            </a:lvl3pPr>
            <a:lvl4pPr marL="1376363" indent="-4763">
              <a:buNone/>
              <a:defRPr sz="1600">
                <a:solidFill>
                  <a:schemeClr val="tx1"/>
                </a:solidFill>
              </a:defRPr>
            </a:lvl4pPr>
            <a:lvl5pPr marL="1828800" indent="0">
              <a:buNone/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3" hasCustomPrompt="1"/>
          </p:nvPr>
        </p:nvSpPr>
        <p:spPr>
          <a:xfrm>
            <a:off x="914400" y="838200"/>
            <a:ext cx="6629400" cy="304800"/>
          </a:xfrm>
        </p:spPr>
        <p:txBody>
          <a:bodyPr>
            <a:normAutofit/>
          </a:bodyPr>
          <a:lstStyle>
            <a:lvl1pPr>
              <a:buNone/>
              <a:defRPr sz="1500">
                <a:latin typeface="Rockwell" pitchFamily="18" charset="0"/>
              </a:defRPr>
            </a:lvl1pPr>
          </a:lstStyle>
          <a:p>
            <a:pPr lvl="0"/>
            <a:r>
              <a:rPr lang="en-US" dirty="0"/>
              <a:t>Enter subtitle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22238"/>
            <a:ext cx="7772400" cy="1020762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646237"/>
            <a:ext cx="6400800" cy="4525963"/>
          </a:xfrm>
        </p:spPr>
        <p:txBody>
          <a:bodyPr/>
          <a:lstStyle>
            <a:lvl1pPr marL="0" indent="0">
              <a:spcAft>
                <a:spcPts val="1200"/>
              </a:spcAft>
              <a:buNone/>
              <a:defRPr sz="2200">
                <a:solidFill>
                  <a:schemeClr val="tx1"/>
                </a:solidFill>
              </a:defRPr>
            </a:lvl1pPr>
            <a:lvl2pPr marL="461963" indent="-4763">
              <a:spcAft>
                <a:spcPts val="1200"/>
              </a:spcAft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buNone/>
              <a:defRPr sz="1800">
                <a:solidFill>
                  <a:schemeClr val="tx1"/>
                </a:solidFill>
              </a:defRPr>
            </a:lvl3pPr>
            <a:lvl4pPr marL="1376363" indent="-4763">
              <a:buNone/>
              <a:defRPr sz="1600">
                <a:solidFill>
                  <a:schemeClr val="tx1"/>
                </a:solidFill>
              </a:defRPr>
            </a:lvl4pPr>
            <a:lvl5pPr marL="1828800" indent="0">
              <a:buNone/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3" hasCustomPrompt="1"/>
          </p:nvPr>
        </p:nvSpPr>
        <p:spPr>
          <a:xfrm>
            <a:off x="914400" y="838200"/>
            <a:ext cx="6400800" cy="304800"/>
          </a:xfrm>
        </p:spPr>
        <p:txBody>
          <a:bodyPr>
            <a:normAutofit/>
          </a:bodyPr>
          <a:lstStyle>
            <a:lvl1pPr>
              <a:buNone/>
              <a:defRPr sz="1500">
                <a:latin typeface="Rockwell" pitchFamily="18" charset="0"/>
              </a:defRPr>
            </a:lvl1pPr>
          </a:lstStyle>
          <a:p>
            <a:pPr lvl="0"/>
            <a:r>
              <a:rPr lang="en-US" dirty="0"/>
              <a:t>Enter subtitle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5334000"/>
            <a:ext cx="8037513" cy="8382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962400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  <a:latin typeface="Rockwell Condensed" pitchFamily="18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600200"/>
            <a:ext cx="3657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00600" y="1600200"/>
            <a:ext cx="3657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3/6/2019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3/6/2019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3/6/2019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3/6/2019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3/6/2019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152400"/>
            <a:ext cx="7924800" cy="10668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143000"/>
            <a:ext cx="716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/>
          <p:cNvSpPr/>
          <p:nvPr/>
        </p:nvSpPr>
        <p:spPr>
          <a:xfrm>
            <a:off x="8915400" y="0"/>
            <a:ext cx="2286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839200" y="0"/>
            <a:ext cx="762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15400" y="6553200"/>
            <a:ext cx="228600" cy="3048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46D3AE-9A6B-4724-B938-46259D069CC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 flipH="1">
            <a:off x="457200" y="6553200"/>
            <a:ext cx="8001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Rockwell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chemeClr val="accent3">
            <a:lumMod val="75000"/>
          </a:schemeClr>
        </a:buClr>
        <a:buFont typeface="Wingdings" pitchFamily="2" charset="2"/>
        <a:buChar char="§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Introduction to Server-Side Development with PHP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Chapter 11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Quick Tour of PHP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A82233"/>
                </a:solidFill>
              </a:rPr>
              <a:t>&lt;?</a:t>
            </a:r>
            <a:r>
              <a:rPr lang="en-US" b="1" dirty="0" err="1">
                <a:solidFill>
                  <a:srgbClr val="A82233"/>
                </a:solidFill>
              </a:rPr>
              <a:t>php</a:t>
            </a:r>
            <a:r>
              <a:rPr lang="en-US" b="1" dirty="0">
                <a:solidFill>
                  <a:srgbClr val="A82233"/>
                </a:solidFill>
              </a:rPr>
              <a:t> </a:t>
            </a:r>
            <a:r>
              <a:rPr lang="en-US" dirty="0"/>
              <a:t>tag and a matching closing</a:t>
            </a:r>
            <a:r>
              <a:rPr lang="en-US" b="1" dirty="0">
                <a:solidFill>
                  <a:srgbClr val="A82233"/>
                </a:solidFill>
              </a:rPr>
              <a:t> ?&gt;</a:t>
            </a:r>
          </a:p>
          <a:p>
            <a:r>
              <a:rPr lang="en-US" dirty="0"/>
              <a:t>Inside is code to execute, outside is HTML to echo directly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PHP Tags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09429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Quick Tour of PHP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b="1" dirty="0"/>
              <a:t> Single-line comments. </a:t>
            </a:r>
            <a:r>
              <a:rPr lang="en-US" dirty="0"/>
              <a:t>Lines that begin with a #</a:t>
            </a:r>
          </a:p>
          <a:p>
            <a:pPr marL="342900" indent="-342900">
              <a:buFont typeface="Arial"/>
              <a:buChar char="•"/>
            </a:pPr>
            <a:r>
              <a:rPr lang="en-US" b="1" dirty="0"/>
              <a:t> Multiline (block) comments.</a:t>
            </a:r>
            <a:r>
              <a:rPr lang="en-US" dirty="0"/>
              <a:t> begin with a /*  and encompass everything that is encountered until a closing */</a:t>
            </a:r>
          </a:p>
          <a:p>
            <a:pPr marL="342900" indent="-342900">
              <a:buFont typeface="Arial"/>
              <a:buChar char="•"/>
            </a:pPr>
            <a:r>
              <a:rPr lang="en-US" b="1" dirty="0"/>
              <a:t> End-of-line comments. </a:t>
            </a:r>
            <a:r>
              <a:rPr lang="en-US" dirty="0"/>
              <a:t>// to end of line</a:t>
            </a:r>
            <a:endParaRPr lang="en-US" b="1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PHP Comments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2909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Quick Tour of PHP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/>
              <a:t> Variables in PHP are dynamically typed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 To declare a variable you must preface the variable name with the dollar ($) symbol.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 Whenever you use that variable, you must also include the $ symbol with it.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Right to left assignment</a:t>
            </a:r>
          </a:p>
          <a:p>
            <a:r>
              <a:rPr lang="en-US" dirty="0"/>
              <a:t>$count = 42;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b="1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Variables</a:t>
            </a: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, Data Types, and Constants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47193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Quick Tour of PHP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/>
              <a:t>Boolean A logical true or false value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Integer Whole numbers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Float Decimal numbers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String Letters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Array A collection of data of any type (covered in the next chapter)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Object Instances of classes</a:t>
            </a:r>
            <a:endParaRPr lang="en-US" b="1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Variables, </a:t>
            </a:r>
            <a:r>
              <a:rPr lang="en-US" sz="1500" b="1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Data Types</a:t>
            </a: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, and Constants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50961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Quick Tour of PHP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Escaping Strings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\n Line feed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\t Horizontal tab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\\ Backslash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\$ Dollar sign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\” Double quote</a:t>
            </a:r>
            <a:endParaRPr lang="en-US" b="1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Variables</a:t>
            </a:r>
            <a:r>
              <a:rPr lang="en-US" sz="1500" b="1" kern="1200" dirty="0">
                <a:solidFill>
                  <a:schemeClr val="tx1"/>
                </a:solidFill>
                <a:effectLst/>
              </a:rPr>
              <a:t>, Data Types</a:t>
            </a:r>
            <a:r>
              <a:rPr lang="en-US" sz="1500" kern="1200" dirty="0">
                <a:solidFill>
                  <a:schemeClr val="tx1"/>
                </a:solidFill>
                <a:effectLst/>
              </a:rPr>
              <a:t>, and Constants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86748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Quick Tour of PHP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/>
              <a:t>Use define()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uppercase for constants is a programming convention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Then use the word without quotes (or $)</a:t>
            </a:r>
          </a:p>
          <a:p>
            <a:r>
              <a:rPr lang="en-US" b="1" dirty="0"/>
              <a:t>define</a:t>
            </a:r>
            <a:r>
              <a:rPr lang="en-US" dirty="0"/>
              <a:t>("DATABASE_LOCAL", "</a:t>
            </a:r>
            <a:r>
              <a:rPr lang="en-US" dirty="0" err="1"/>
              <a:t>localhost</a:t>
            </a:r>
            <a:r>
              <a:rPr lang="en-US" dirty="0"/>
              <a:t>");</a:t>
            </a:r>
          </a:p>
          <a:p>
            <a:r>
              <a:rPr lang="en-US" dirty="0"/>
              <a:t>echo DATABASE_LOCAL;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Variables, </a:t>
            </a:r>
            <a:r>
              <a:rPr lang="en-US" sz="1500" kern="1200" dirty="0">
                <a:solidFill>
                  <a:schemeClr val="tx1"/>
                </a:solidFill>
                <a:effectLst/>
              </a:rPr>
              <a:t>Data Types, and </a:t>
            </a:r>
            <a:r>
              <a:rPr lang="en-US" sz="1500" b="1" kern="1200" dirty="0">
                <a:solidFill>
                  <a:schemeClr val="tx1"/>
                </a:solidFill>
                <a:effectLst/>
              </a:rPr>
              <a:t>Constants 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7393631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Quick Tour of PHP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echo()</a:t>
            </a:r>
          </a:p>
          <a:p>
            <a:r>
              <a:rPr lang="en-US" dirty="0"/>
              <a:t>echo ("hello");</a:t>
            </a:r>
          </a:p>
          <a:p>
            <a:r>
              <a:rPr lang="en-US" dirty="0"/>
              <a:t>Strings can easily be appended together using the concatenate operator, which is the period (.) symbol.</a:t>
            </a:r>
          </a:p>
          <a:p>
            <a:r>
              <a:rPr lang="en-US" dirty="0"/>
              <a:t>$username = "Ricardo";</a:t>
            </a:r>
          </a:p>
          <a:p>
            <a:r>
              <a:rPr lang="en-US" dirty="0"/>
              <a:t>echo "Hello". $username; //outputs </a:t>
            </a:r>
            <a:r>
              <a:rPr lang="en-US" i="1" dirty="0"/>
              <a:t>Hello Ricardo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Writing to Output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9817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Quick Tour of PHP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More concatenation examples</a:t>
            </a:r>
            <a:endParaRPr lang="en-US" dirty="0"/>
          </a:p>
        </p:txBody>
      </p:sp>
      <p:pic>
        <p:nvPicPr>
          <p:cNvPr id="6" name="Content Placeholder 5" descr="4812611013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446" r="-1444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6209516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Quick Tour of PHP</a:t>
            </a:r>
            <a:endParaRPr lang="en-US" dirty="0"/>
          </a:p>
        </p:txBody>
      </p:sp>
      <p:pic>
        <p:nvPicPr>
          <p:cNvPr id="5" name="Content Placeholder 4" descr="4812611014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8431" b="-48431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 err="1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printf</a:t>
            </a: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59569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Chapter 11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1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accent3"/>
                </a:solidFill>
                <a:latin typeface="Rockwell Extra Bold" pitchFamily="18" charset="0"/>
              </a:rPr>
              <a:t>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4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5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63688" y="836712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What Is Server-Side Development? 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Quick Tour of PHP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</a:rPr>
              <a:t>Program Control 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580112" y="249289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Functions 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6125564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Chapter 11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1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4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5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63688" y="836712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What Is Server-Side Development? 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Quick Tour of PHP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Program Control 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580112" y="249289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Functions 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Summary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Program Control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// if statement</a:t>
            </a:r>
          </a:p>
          <a:p>
            <a:r>
              <a:rPr lang="en-US" b="1" dirty="0">
                <a:solidFill>
                  <a:schemeClr val="accent2"/>
                </a:solidFill>
              </a:rPr>
              <a:t>if ( </a:t>
            </a:r>
            <a:r>
              <a:rPr lang="en-US" dirty="0"/>
              <a:t>$</a:t>
            </a:r>
            <a:r>
              <a:rPr lang="en-US" dirty="0" err="1"/>
              <a:t>hourOfDay</a:t>
            </a:r>
            <a:r>
              <a:rPr lang="en-US" dirty="0"/>
              <a:t> &gt; 6 &amp;&amp; $</a:t>
            </a:r>
            <a:r>
              <a:rPr lang="en-US" dirty="0" err="1"/>
              <a:t>hourOfDay</a:t>
            </a:r>
            <a:r>
              <a:rPr lang="en-US" dirty="0"/>
              <a:t> &lt; 12</a:t>
            </a:r>
            <a:r>
              <a:rPr lang="en-US" b="1" dirty="0">
                <a:solidFill>
                  <a:srgbClr val="A82233"/>
                </a:solidFill>
              </a:rPr>
              <a:t>)</a:t>
            </a:r>
            <a:r>
              <a:rPr lang="en-US" dirty="0"/>
              <a:t> </a:t>
            </a:r>
            <a:r>
              <a:rPr lang="en-US" b="1" dirty="0">
                <a:solidFill>
                  <a:srgbClr val="A82233"/>
                </a:solidFill>
              </a:rPr>
              <a:t>{</a:t>
            </a:r>
          </a:p>
          <a:p>
            <a:r>
              <a:rPr lang="en-US" dirty="0"/>
              <a:t>	$greeting = "Good Morning";</a:t>
            </a:r>
          </a:p>
          <a:p>
            <a:r>
              <a:rPr lang="en-US" b="1" dirty="0">
                <a:solidFill>
                  <a:srgbClr val="A82233"/>
                </a:solidFill>
              </a:rPr>
              <a:t>}</a:t>
            </a:r>
          </a:p>
          <a:p>
            <a:r>
              <a:rPr lang="en-US" b="1" dirty="0">
                <a:solidFill>
                  <a:srgbClr val="A82233"/>
                </a:solidFill>
              </a:rPr>
              <a:t>else if (</a:t>
            </a:r>
            <a:r>
              <a:rPr lang="en-US" dirty="0"/>
              <a:t>$</a:t>
            </a:r>
            <a:r>
              <a:rPr lang="en-US" dirty="0" err="1"/>
              <a:t>hourOfDay</a:t>
            </a:r>
            <a:r>
              <a:rPr lang="en-US" dirty="0"/>
              <a:t> == 12)</a:t>
            </a:r>
            <a:r>
              <a:rPr lang="en-US" b="1" dirty="0">
                <a:solidFill>
                  <a:srgbClr val="A82233"/>
                </a:solidFill>
              </a:rPr>
              <a:t> { </a:t>
            </a:r>
            <a:r>
              <a:rPr lang="en-US" dirty="0"/>
              <a:t>// optional else if</a:t>
            </a:r>
          </a:p>
          <a:p>
            <a:r>
              <a:rPr lang="en-US" dirty="0"/>
              <a:t>	$greeting = "Good Noon Time";</a:t>
            </a:r>
          </a:p>
          <a:p>
            <a:r>
              <a:rPr lang="en-US" b="1" dirty="0">
                <a:solidFill>
                  <a:srgbClr val="A82233"/>
                </a:solidFill>
              </a:rPr>
              <a:t>}</a:t>
            </a:r>
          </a:p>
          <a:p>
            <a:r>
              <a:rPr lang="en-US" b="1" dirty="0">
                <a:solidFill>
                  <a:srgbClr val="A82233"/>
                </a:solidFill>
              </a:rPr>
              <a:t>else {</a:t>
            </a:r>
            <a:r>
              <a:rPr lang="en-US" dirty="0"/>
              <a:t> // optional else branch</a:t>
            </a:r>
          </a:p>
          <a:p>
            <a:r>
              <a:rPr lang="en-US" dirty="0"/>
              <a:t>	$greeting = "Good Afternoon or Evening";</a:t>
            </a:r>
          </a:p>
          <a:p>
            <a:r>
              <a:rPr lang="en-US" b="1" dirty="0">
                <a:solidFill>
                  <a:srgbClr val="A82233"/>
                </a:solidFill>
              </a:rPr>
              <a:t>}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nb-NO" sz="1500" kern="1200" dirty="0" err="1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if</a:t>
            </a:r>
            <a:r>
              <a:rPr lang="nb-NO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 ...</a:t>
            </a:r>
            <a:r>
              <a:rPr lang="nb-NO" sz="1500" kern="1200" dirty="0" err="1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else</a:t>
            </a:r>
            <a:r>
              <a:rPr lang="nb-NO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 </a:t>
            </a:r>
            <a:endParaRPr lang="nb-NO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5222198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Program Control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switch ($</a:t>
            </a:r>
            <a:r>
              <a:rPr lang="en-US" dirty="0" err="1"/>
              <a:t>artType</a:t>
            </a:r>
            <a:r>
              <a:rPr lang="en-US" dirty="0"/>
              <a:t>) {</a:t>
            </a:r>
          </a:p>
          <a:p>
            <a:r>
              <a:rPr lang="en-US" dirty="0"/>
              <a:t>	case "PT":</a:t>
            </a:r>
          </a:p>
          <a:p>
            <a:r>
              <a:rPr lang="en-US" dirty="0"/>
              <a:t>		$output = "Painting";</a:t>
            </a:r>
          </a:p>
          <a:p>
            <a:r>
              <a:rPr lang="en-US" dirty="0"/>
              <a:t>		break;</a:t>
            </a:r>
          </a:p>
          <a:p>
            <a:r>
              <a:rPr lang="en-US" dirty="0"/>
              <a:t>	case "SC":</a:t>
            </a:r>
          </a:p>
          <a:p>
            <a:r>
              <a:rPr lang="en-US" dirty="0"/>
              <a:t>		$output = "Sculpture";</a:t>
            </a:r>
          </a:p>
          <a:p>
            <a:r>
              <a:rPr lang="en-US" dirty="0"/>
              <a:t>		break;</a:t>
            </a:r>
          </a:p>
          <a:p>
            <a:r>
              <a:rPr lang="en-US" dirty="0"/>
              <a:t>	default:</a:t>
            </a:r>
          </a:p>
          <a:p>
            <a:r>
              <a:rPr lang="en-US" dirty="0"/>
              <a:t>	$output = "Other";</a:t>
            </a:r>
          </a:p>
          <a:p>
            <a:r>
              <a:rPr lang="en-US" dirty="0"/>
              <a:t>}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switch . . . case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9804768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Program Control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$count = 0;</a:t>
            </a:r>
          </a:p>
          <a:p>
            <a:r>
              <a:rPr lang="en-US" sz="2400" b="1" dirty="0">
                <a:solidFill>
                  <a:srgbClr val="A82233"/>
                </a:solidFill>
              </a:rPr>
              <a:t>while (</a:t>
            </a:r>
            <a:r>
              <a:rPr lang="en-US" sz="2400" dirty="0"/>
              <a:t>$count &lt; 10</a:t>
            </a:r>
            <a:r>
              <a:rPr lang="en-US" sz="2400" b="1" dirty="0">
                <a:solidFill>
                  <a:srgbClr val="A82233"/>
                </a:solidFill>
              </a:rPr>
              <a:t>){</a:t>
            </a:r>
          </a:p>
          <a:p>
            <a:r>
              <a:rPr lang="en-US" sz="2400" dirty="0"/>
              <a:t>	echo $count;</a:t>
            </a:r>
          </a:p>
          <a:p>
            <a:r>
              <a:rPr lang="en-US" sz="2400" dirty="0"/>
              <a:t>	$count++;</a:t>
            </a:r>
          </a:p>
          <a:p>
            <a:r>
              <a:rPr lang="en-US" sz="2400" b="1" dirty="0">
                <a:solidFill>
                  <a:srgbClr val="A82233"/>
                </a:solidFill>
              </a:rPr>
              <a:t>}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b="1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while</a:t>
            </a: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 and do . . . while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0260621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Program Control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$count = 0;</a:t>
            </a:r>
          </a:p>
          <a:p>
            <a:r>
              <a:rPr lang="en-US" sz="2400" b="1" dirty="0">
                <a:solidFill>
                  <a:srgbClr val="A82233"/>
                </a:solidFill>
              </a:rPr>
              <a:t>do {</a:t>
            </a:r>
          </a:p>
          <a:p>
            <a:r>
              <a:rPr lang="en-US" sz="2400" dirty="0"/>
              <a:t>	echo $count;</a:t>
            </a:r>
          </a:p>
          <a:p>
            <a:r>
              <a:rPr lang="en-US" sz="2400" dirty="0"/>
              <a:t>	// this one increments the count by 2 each time</a:t>
            </a:r>
          </a:p>
          <a:p>
            <a:r>
              <a:rPr lang="en-US" sz="2400" dirty="0"/>
              <a:t>	$count = $count + 2;</a:t>
            </a:r>
          </a:p>
          <a:p>
            <a:r>
              <a:rPr lang="en-US" sz="2400" b="1" dirty="0">
                <a:solidFill>
                  <a:srgbClr val="A82233"/>
                </a:solidFill>
              </a:rPr>
              <a:t>}</a:t>
            </a:r>
            <a:r>
              <a:rPr lang="en-US" sz="2400" dirty="0"/>
              <a:t> </a:t>
            </a:r>
            <a:r>
              <a:rPr lang="en-US" sz="2400" b="1" dirty="0">
                <a:solidFill>
                  <a:srgbClr val="A82233"/>
                </a:solidFill>
              </a:rPr>
              <a:t>while (</a:t>
            </a:r>
            <a:r>
              <a:rPr lang="en-US" sz="2400" dirty="0"/>
              <a:t>$count &lt; 10</a:t>
            </a:r>
            <a:r>
              <a:rPr lang="en-US" sz="2400" b="1" dirty="0">
                <a:solidFill>
                  <a:srgbClr val="A82233"/>
                </a:solidFill>
              </a:rPr>
              <a:t>)</a:t>
            </a:r>
            <a:r>
              <a:rPr lang="en-US" sz="2400" dirty="0"/>
              <a:t>;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while and </a:t>
            </a:r>
            <a:r>
              <a:rPr lang="en-US" sz="1500" b="1" kern="1200" dirty="0">
                <a:solidFill>
                  <a:schemeClr val="tx1"/>
                </a:solidFill>
                <a:effectLst/>
              </a:rPr>
              <a:t>do . . . while</a:t>
            </a:r>
            <a:endParaRPr lang="en-US" b="1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6455130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Program Control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A82233"/>
                </a:solidFill>
              </a:rPr>
              <a:t>for (</a:t>
            </a:r>
            <a:r>
              <a:rPr lang="en-US" dirty="0"/>
              <a:t>$count=0</a:t>
            </a:r>
            <a:r>
              <a:rPr lang="en-US" b="1" dirty="0">
                <a:solidFill>
                  <a:srgbClr val="A82233"/>
                </a:solidFill>
              </a:rPr>
              <a:t>; </a:t>
            </a:r>
            <a:r>
              <a:rPr lang="en-US" dirty="0"/>
              <a:t>$count &lt; 100</a:t>
            </a:r>
            <a:r>
              <a:rPr lang="en-US" b="1" dirty="0">
                <a:solidFill>
                  <a:srgbClr val="A82233"/>
                </a:solidFill>
              </a:rPr>
              <a:t>;</a:t>
            </a:r>
            <a:r>
              <a:rPr lang="en-US" dirty="0"/>
              <a:t> $count+=5</a:t>
            </a:r>
            <a:r>
              <a:rPr lang="en-US" b="1" dirty="0">
                <a:solidFill>
                  <a:srgbClr val="A82233"/>
                </a:solidFill>
              </a:rPr>
              <a:t>)</a:t>
            </a:r>
          </a:p>
          <a:p>
            <a:r>
              <a:rPr lang="en-US" b="1" dirty="0">
                <a:solidFill>
                  <a:srgbClr val="A82233"/>
                </a:solidFill>
              </a:rPr>
              <a:t>{</a:t>
            </a:r>
          </a:p>
          <a:p>
            <a:r>
              <a:rPr lang="en-US" dirty="0"/>
              <a:t>	echo $count;</a:t>
            </a:r>
          </a:p>
          <a:p>
            <a:r>
              <a:rPr lang="en-US" b="1" dirty="0"/>
              <a:t>}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for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5264196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Program Control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alibri"/>
                <a:cs typeface="Calibri"/>
              </a:rPr>
              <a:t>&lt;?</a:t>
            </a:r>
            <a:r>
              <a:rPr lang="en-US" dirty="0" err="1">
                <a:latin typeface="Calibri"/>
                <a:cs typeface="Calibri"/>
              </a:rPr>
              <a:t>php</a:t>
            </a:r>
            <a:r>
              <a:rPr lang="en-US" dirty="0">
                <a:latin typeface="Calibri"/>
                <a:cs typeface="Calibri"/>
              </a:rPr>
              <a:t> </a:t>
            </a:r>
            <a:r>
              <a:rPr lang="en-US" b="1" dirty="0">
                <a:solidFill>
                  <a:srgbClr val="A82233"/>
                </a:solidFill>
                <a:latin typeface="Calibri"/>
                <a:cs typeface="Calibri"/>
              </a:rPr>
              <a:t>if ($</a:t>
            </a:r>
            <a:r>
              <a:rPr lang="en-US" b="1" dirty="0" err="1">
                <a:solidFill>
                  <a:srgbClr val="A82233"/>
                </a:solidFill>
                <a:latin typeface="Calibri"/>
                <a:cs typeface="Calibri"/>
              </a:rPr>
              <a:t>userStatus</a:t>
            </a:r>
            <a:r>
              <a:rPr lang="en-US" b="1" dirty="0">
                <a:solidFill>
                  <a:srgbClr val="A82233"/>
                </a:solidFill>
                <a:latin typeface="Calibri"/>
                <a:cs typeface="Calibri"/>
              </a:rPr>
              <a:t> == "</a:t>
            </a:r>
            <a:r>
              <a:rPr lang="en-US" b="1" dirty="0" err="1">
                <a:solidFill>
                  <a:srgbClr val="A82233"/>
                </a:solidFill>
                <a:latin typeface="Calibri"/>
                <a:cs typeface="Calibri"/>
              </a:rPr>
              <a:t>loggedin</a:t>
            </a:r>
            <a:r>
              <a:rPr lang="en-US" b="1" dirty="0">
                <a:solidFill>
                  <a:srgbClr val="A82233"/>
                </a:solidFill>
                <a:latin typeface="Calibri"/>
                <a:cs typeface="Calibri"/>
              </a:rPr>
              <a:t>") : </a:t>
            </a:r>
            <a:r>
              <a:rPr lang="en-US" dirty="0">
                <a:latin typeface="Calibri"/>
                <a:cs typeface="Calibri"/>
              </a:rPr>
              <a:t>?&gt;</a:t>
            </a:r>
          </a:p>
          <a:p>
            <a:r>
              <a:rPr lang="en-US" dirty="0">
                <a:latin typeface="Calibri"/>
                <a:cs typeface="Calibri"/>
              </a:rPr>
              <a:t>	&lt;a </a:t>
            </a:r>
            <a:r>
              <a:rPr lang="en-US" dirty="0" err="1">
                <a:latin typeface="Calibri"/>
                <a:cs typeface="Calibri"/>
              </a:rPr>
              <a:t>href</a:t>
            </a:r>
            <a:r>
              <a:rPr lang="en-US" dirty="0">
                <a:latin typeface="Calibri"/>
                <a:cs typeface="Calibri"/>
              </a:rPr>
              <a:t>="</a:t>
            </a:r>
            <a:r>
              <a:rPr lang="en-US" dirty="0" err="1">
                <a:latin typeface="Calibri"/>
                <a:cs typeface="Calibri"/>
              </a:rPr>
              <a:t>account.php</a:t>
            </a:r>
            <a:r>
              <a:rPr lang="en-US" dirty="0">
                <a:latin typeface="Calibri"/>
                <a:cs typeface="Calibri"/>
              </a:rPr>
              <a:t>"&gt;Account&lt;/a&gt;</a:t>
            </a:r>
          </a:p>
          <a:p>
            <a:r>
              <a:rPr lang="en-US" dirty="0">
                <a:latin typeface="Calibri"/>
                <a:cs typeface="Calibri"/>
              </a:rPr>
              <a:t>	&lt;a </a:t>
            </a:r>
            <a:r>
              <a:rPr lang="en-US" dirty="0" err="1">
                <a:latin typeface="Calibri"/>
                <a:cs typeface="Calibri"/>
              </a:rPr>
              <a:t>href</a:t>
            </a:r>
            <a:r>
              <a:rPr lang="en-US" dirty="0">
                <a:latin typeface="Calibri"/>
                <a:cs typeface="Calibri"/>
              </a:rPr>
              <a:t>="</a:t>
            </a:r>
            <a:r>
              <a:rPr lang="en-US" dirty="0" err="1">
                <a:latin typeface="Calibri"/>
                <a:cs typeface="Calibri"/>
              </a:rPr>
              <a:t>logout.php</a:t>
            </a:r>
            <a:r>
              <a:rPr lang="en-US" dirty="0">
                <a:latin typeface="Calibri"/>
                <a:cs typeface="Calibri"/>
              </a:rPr>
              <a:t>"&gt;Logout&lt;/a&gt;</a:t>
            </a:r>
          </a:p>
          <a:p>
            <a:r>
              <a:rPr lang="fr-FR" dirty="0">
                <a:latin typeface="Calibri"/>
                <a:cs typeface="Calibri"/>
              </a:rPr>
              <a:t>&lt;?</a:t>
            </a:r>
            <a:r>
              <a:rPr lang="fr-FR" dirty="0" err="1">
                <a:latin typeface="Calibri"/>
                <a:cs typeface="Calibri"/>
              </a:rPr>
              <a:t>php</a:t>
            </a:r>
            <a:r>
              <a:rPr lang="fr-FR" dirty="0">
                <a:latin typeface="Calibri"/>
                <a:cs typeface="Calibri"/>
              </a:rPr>
              <a:t> </a:t>
            </a:r>
            <a:r>
              <a:rPr lang="fr-FR" b="1" dirty="0" err="1">
                <a:solidFill>
                  <a:srgbClr val="A82233"/>
                </a:solidFill>
                <a:latin typeface="Calibri"/>
                <a:cs typeface="Calibri"/>
              </a:rPr>
              <a:t>else</a:t>
            </a:r>
            <a:r>
              <a:rPr lang="fr-FR" b="1" dirty="0">
                <a:solidFill>
                  <a:srgbClr val="A82233"/>
                </a:solidFill>
                <a:latin typeface="Calibri"/>
                <a:cs typeface="Calibri"/>
              </a:rPr>
              <a:t> : </a:t>
            </a:r>
            <a:r>
              <a:rPr lang="fr-FR" dirty="0">
                <a:latin typeface="Calibri"/>
                <a:cs typeface="Calibri"/>
              </a:rPr>
              <a:t>?&gt;</a:t>
            </a:r>
          </a:p>
          <a:p>
            <a:r>
              <a:rPr lang="fr-FR" dirty="0">
                <a:latin typeface="Calibri"/>
                <a:cs typeface="Calibri"/>
              </a:rPr>
              <a:t>	&lt;a </a:t>
            </a:r>
            <a:r>
              <a:rPr lang="fr-FR" dirty="0" err="1">
                <a:latin typeface="Calibri"/>
                <a:cs typeface="Calibri"/>
              </a:rPr>
              <a:t>href</a:t>
            </a:r>
            <a:r>
              <a:rPr lang="fr-FR" dirty="0">
                <a:latin typeface="Calibri"/>
                <a:cs typeface="Calibri"/>
              </a:rPr>
              <a:t>="</a:t>
            </a:r>
            <a:r>
              <a:rPr lang="fr-FR" dirty="0" err="1">
                <a:latin typeface="Calibri"/>
                <a:cs typeface="Calibri"/>
              </a:rPr>
              <a:t>login.php</a:t>
            </a:r>
            <a:r>
              <a:rPr lang="fr-FR" dirty="0">
                <a:latin typeface="Calibri"/>
                <a:cs typeface="Calibri"/>
              </a:rPr>
              <a:t>"&gt;Login&lt;/a&gt;</a:t>
            </a:r>
          </a:p>
          <a:p>
            <a:r>
              <a:rPr lang="fr-FR" dirty="0">
                <a:latin typeface="Calibri"/>
                <a:cs typeface="Calibri"/>
              </a:rPr>
              <a:t>	&lt;a </a:t>
            </a:r>
            <a:r>
              <a:rPr lang="fr-FR" dirty="0" err="1">
                <a:latin typeface="Calibri"/>
                <a:cs typeface="Calibri"/>
              </a:rPr>
              <a:t>href</a:t>
            </a:r>
            <a:r>
              <a:rPr lang="fr-FR" dirty="0">
                <a:latin typeface="Calibri"/>
                <a:cs typeface="Calibri"/>
              </a:rPr>
              <a:t>="</a:t>
            </a:r>
            <a:r>
              <a:rPr lang="fr-FR" dirty="0" err="1">
                <a:latin typeface="Calibri"/>
                <a:cs typeface="Calibri"/>
              </a:rPr>
              <a:t>register.php</a:t>
            </a:r>
            <a:r>
              <a:rPr lang="fr-FR" dirty="0">
                <a:latin typeface="Calibri"/>
                <a:cs typeface="Calibri"/>
              </a:rPr>
              <a:t>"&gt;</a:t>
            </a:r>
            <a:r>
              <a:rPr lang="fr-FR" dirty="0" err="1">
                <a:latin typeface="Calibri"/>
                <a:cs typeface="Calibri"/>
              </a:rPr>
              <a:t>Register</a:t>
            </a:r>
            <a:r>
              <a:rPr lang="fr-FR" dirty="0">
                <a:latin typeface="Calibri"/>
                <a:cs typeface="Calibri"/>
              </a:rPr>
              <a:t>&lt;/a&gt;</a:t>
            </a:r>
          </a:p>
          <a:p>
            <a:r>
              <a:rPr lang="en-CA" dirty="0">
                <a:latin typeface="Calibri"/>
                <a:cs typeface="Calibri"/>
              </a:rPr>
              <a:t>&lt;</a:t>
            </a:r>
            <a:r>
              <a:rPr lang="mr-IN" dirty="0">
                <a:latin typeface="Calibri"/>
                <a:cs typeface="Calibri"/>
              </a:rPr>
              <a:t>?php </a:t>
            </a:r>
            <a:r>
              <a:rPr lang="mr-IN" b="1" dirty="0">
                <a:solidFill>
                  <a:srgbClr val="A82233"/>
                </a:solidFill>
                <a:latin typeface="Calibri"/>
                <a:cs typeface="Calibri"/>
              </a:rPr>
              <a:t>endif; </a:t>
            </a:r>
            <a:r>
              <a:rPr lang="mr-IN" dirty="0">
                <a:latin typeface="Calibri"/>
                <a:cs typeface="Calibri"/>
              </a:rPr>
              <a:t>?</a:t>
            </a:r>
            <a:r>
              <a:rPr lang="en-CA" dirty="0">
                <a:latin typeface="Calibri"/>
                <a:cs typeface="Calibri"/>
              </a:rPr>
              <a:t>&gt;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Alternate Syntax for Control Structure 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6955113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Program Control </a:t>
            </a:r>
            <a:endParaRPr lang="en-US" dirty="0"/>
          </a:p>
        </p:txBody>
      </p:sp>
      <p:pic>
        <p:nvPicPr>
          <p:cNvPr id="5" name="Content Placeholder 4" descr="4812611015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3284" b="-23284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Include Files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558897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Program Control 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Include Files</a:t>
            </a:r>
            <a:endParaRPr lang="en-US" dirty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A82233"/>
                </a:solidFill>
              </a:rPr>
              <a:t>include</a:t>
            </a:r>
            <a:r>
              <a:rPr lang="en-US" dirty="0"/>
              <a:t> "</a:t>
            </a:r>
            <a:r>
              <a:rPr lang="en-US" dirty="0" err="1"/>
              <a:t>somefile.php</a:t>
            </a:r>
            <a:r>
              <a:rPr lang="en-US" dirty="0"/>
              <a:t>";</a:t>
            </a:r>
          </a:p>
          <a:p>
            <a:r>
              <a:rPr lang="en-US" b="1" dirty="0" err="1">
                <a:solidFill>
                  <a:srgbClr val="A82233"/>
                </a:solidFill>
              </a:rPr>
              <a:t>include_once</a:t>
            </a:r>
            <a:r>
              <a:rPr lang="en-US" dirty="0"/>
              <a:t> "</a:t>
            </a:r>
            <a:r>
              <a:rPr lang="en-US" dirty="0" err="1"/>
              <a:t>somefile.php</a:t>
            </a:r>
            <a:r>
              <a:rPr lang="en-US" dirty="0"/>
              <a:t>";</a:t>
            </a:r>
          </a:p>
        </p:txBody>
      </p:sp>
    </p:spTree>
    <p:extLst>
      <p:ext uri="{BB962C8B-B14F-4D97-AF65-F5344CB8AC3E}">
        <p14:creationId xmlns:p14="http://schemas.microsoft.com/office/powerpoint/2010/main" val="3046975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Chapter 11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1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accent3"/>
                </a:solidFill>
                <a:latin typeface="Rockwell Extra Bold" pitchFamily="18" charset="0"/>
              </a:rPr>
              <a:t>4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5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63688" y="836712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What Is Server-Side Development? 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Quick Tour of PHP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Program Control 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580112" y="249289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</a:rPr>
              <a:t>Functions 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19897915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Functions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646237"/>
            <a:ext cx="7474024" cy="4525963"/>
          </a:xfrm>
        </p:spPr>
        <p:txBody>
          <a:bodyPr>
            <a:normAutofit/>
          </a:bodyPr>
          <a:lstStyle/>
          <a:p>
            <a:pPr>
              <a:spcAft>
                <a:spcPts val="0"/>
              </a:spcAft>
            </a:pPr>
            <a:r>
              <a:rPr lang="mr-IN" sz="2000" dirty="0"/>
              <a:t>/**</a:t>
            </a:r>
          </a:p>
          <a:p>
            <a:pPr>
              <a:spcAft>
                <a:spcPts val="0"/>
              </a:spcAft>
            </a:pPr>
            <a:r>
              <a:rPr lang="en-US" sz="2000" dirty="0"/>
              <a:t>* This function returns a nicely formatted string using the </a:t>
            </a:r>
          </a:p>
          <a:p>
            <a:pPr>
              <a:spcAft>
                <a:spcPts val="0"/>
              </a:spcAft>
            </a:pPr>
            <a:r>
              <a:rPr lang="en-US" sz="2000" dirty="0"/>
              <a:t>* system time.</a:t>
            </a:r>
          </a:p>
          <a:p>
            <a:pPr>
              <a:spcAft>
                <a:spcPts val="0"/>
              </a:spcAft>
            </a:pPr>
            <a:r>
              <a:rPr lang="mr-IN" sz="2000" dirty="0"/>
              <a:t>*/</a:t>
            </a:r>
          </a:p>
          <a:p>
            <a:pPr>
              <a:spcAft>
                <a:spcPts val="0"/>
              </a:spcAft>
            </a:pPr>
            <a:r>
              <a:rPr lang="en-US" sz="2000" b="1" dirty="0">
                <a:solidFill>
                  <a:srgbClr val="A82233"/>
                </a:solidFill>
              </a:rPr>
              <a:t>function </a:t>
            </a:r>
            <a:r>
              <a:rPr lang="en-US" sz="2000" dirty="0" err="1"/>
              <a:t>getNiceTime</a:t>
            </a:r>
            <a:r>
              <a:rPr lang="en-US" sz="2000" b="1" dirty="0">
                <a:solidFill>
                  <a:srgbClr val="A82233"/>
                </a:solidFill>
              </a:rPr>
              <a:t>(){</a:t>
            </a:r>
          </a:p>
          <a:p>
            <a:pPr>
              <a:spcAft>
                <a:spcPts val="0"/>
              </a:spcAft>
            </a:pPr>
            <a:r>
              <a:rPr lang="en-US" sz="2000" dirty="0"/>
              <a:t>	return date("</a:t>
            </a:r>
            <a:r>
              <a:rPr lang="en-US" sz="2000" dirty="0" err="1"/>
              <a:t>H:i:s</a:t>
            </a:r>
            <a:r>
              <a:rPr lang="en-US" sz="2000" dirty="0"/>
              <a:t>");</a:t>
            </a:r>
          </a:p>
          <a:p>
            <a:pPr>
              <a:spcAft>
                <a:spcPts val="0"/>
              </a:spcAft>
            </a:pPr>
            <a:r>
              <a:rPr lang="en-US" sz="2000" b="1" dirty="0"/>
              <a:t>}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Function Syntax 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8051963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Chapter 11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accent3"/>
                </a:solidFill>
                <a:latin typeface="Rockwell Extra Bold" pitchFamily="18" charset="0"/>
              </a:rPr>
              <a:t>1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4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5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63688" y="836712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</a:rPr>
              <a:t>What Is Server-Side Development? 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Quick Tour of PHP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Program Control 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580112" y="249289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Functions 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165030417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Functions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646237"/>
            <a:ext cx="7474024" cy="4525963"/>
          </a:xfrm>
        </p:spPr>
        <p:txBody>
          <a:bodyPr>
            <a:normAutofit/>
          </a:bodyPr>
          <a:lstStyle/>
          <a:p>
            <a:r>
              <a:rPr lang="en-US" sz="2000" dirty="0"/>
              <a:t> A Return Type Declaration  explicitly defines a function’s return type by adding a colon and the return type after the parameter list when defining a function</a:t>
            </a:r>
          </a:p>
          <a:p>
            <a:r>
              <a:rPr lang="en-US" sz="2000" dirty="0"/>
              <a:t>function </a:t>
            </a:r>
            <a:r>
              <a:rPr lang="en-US" sz="2000" dirty="0" err="1"/>
              <a:t>mustReturnString</a:t>
            </a:r>
            <a:r>
              <a:rPr lang="en-US" sz="2000" dirty="0"/>
              <a:t>() </a:t>
            </a:r>
            <a:r>
              <a:rPr lang="en-US" sz="2000" b="1" dirty="0">
                <a:solidFill>
                  <a:srgbClr val="A82233"/>
                </a:solidFill>
              </a:rPr>
              <a:t>: string </a:t>
            </a:r>
            <a:r>
              <a:rPr lang="en-US" sz="2000" dirty="0"/>
              <a:t>{</a:t>
            </a:r>
          </a:p>
          <a:p>
            <a:r>
              <a:rPr lang="en-US" sz="2000" dirty="0"/>
              <a:t>	return "hello";</a:t>
            </a:r>
          </a:p>
          <a:p>
            <a:r>
              <a:rPr lang="en-US" sz="2000" dirty="0"/>
              <a:t>}</a:t>
            </a:r>
            <a:endParaRPr lang="en-US" sz="2000" b="1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Function Syntax </a:t>
            </a:r>
            <a:r>
              <a:rPr lang="mr-IN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–</a:t>
            </a: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 return type declaration 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1475531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Functions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Calling a Function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63371521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Functions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A82233"/>
                </a:solidFill>
              </a:rPr>
              <a:t>Parameters</a:t>
            </a:r>
            <a:r>
              <a:rPr lang="en-US" dirty="0">
                <a:solidFill>
                  <a:srgbClr val="A82233"/>
                </a:solidFill>
              </a:rPr>
              <a:t> </a:t>
            </a:r>
            <a:r>
              <a:rPr lang="en-US" dirty="0"/>
              <a:t>are the mechanism by which values are passed into functions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To define a function with parameters, you must decide </a:t>
            </a:r>
          </a:p>
          <a:p>
            <a:pPr marL="804863" lvl="1" indent="-342900">
              <a:buFont typeface="Arial"/>
              <a:buChar char="•"/>
            </a:pPr>
            <a:r>
              <a:rPr lang="en-US" dirty="0"/>
              <a:t>how many parameters you want to pass in, and</a:t>
            </a:r>
          </a:p>
          <a:p>
            <a:pPr marL="804863" lvl="1" indent="-342900">
              <a:buFont typeface="Arial"/>
              <a:buChar char="•"/>
            </a:pPr>
            <a:r>
              <a:rPr lang="en-US" dirty="0"/>
              <a:t> in what order they will be passed.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Parameters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2567434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Functions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function </a:t>
            </a:r>
            <a:r>
              <a:rPr lang="en-US" dirty="0" err="1"/>
              <a:t>getNiceTime</a:t>
            </a:r>
            <a:r>
              <a:rPr lang="en-US" dirty="0"/>
              <a:t>(</a:t>
            </a:r>
            <a:r>
              <a:rPr lang="en-US" b="1" dirty="0">
                <a:solidFill>
                  <a:srgbClr val="A82233"/>
                </a:solidFill>
              </a:rPr>
              <a:t>$</a:t>
            </a:r>
            <a:r>
              <a:rPr lang="en-US" b="1" dirty="0" err="1">
                <a:solidFill>
                  <a:srgbClr val="A82233"/>
                </a:solidFill>
              </a:rPr>
              <a:t>showSeconds</a:t>
            </a:r>
            <a:r>
              <a:rPr lang="en-US" dirty="0"/>
              <a:t>) {</a:t>
            </a:r>
          </a:p>
          <a:p>
            <a:r>
              <a:rPr lang="en-US" dirty="0"/>
              <a:t>	if ($</a:t>
            </a:r>
            <a:r>
              <a:rPr lang="en-US" dirty="0" err="1"/>
              <a:t>showSeconds</a:t>
            </a:r>
            <a:r>
              <a:rPr lang="en-US" dirty="0"/>
              <a:t>==true)</a:t>
            </a:r>
          </a:p>
          <a:p>
            <a:r>
              <a:rPr lang="en-US" dirty="0"/>
              <a:t>		return date("</a:t>
            </a:r>
            <a:r>
              <a:rPr lang="en-US" dirty="0" err="1"/>
              <a:t>H:i:s</a:t>
            </a:r>
            <a:r>
              <a:rPr lang="en-US" dirty="0"/>
              <a:t>");</a:t>
            </a:r>
          </a:p>
          <a:p>
            <a:r>
              <a:rPr lang="en-US" dirty="0"/>
              <a:t>	else</a:t>
            </a:r>
          </a:p>
          <a:p>
            <a:r>
              <a:rPr lang="en-US" dirty="0"/>
              <a:t>		return date("</a:t>
            </a:r>
            <a:r>
              <a:rPr lang="en-US" dirty="0" err="1"/>
              <a:t>H:i</a:t>
            </a:r>
            <a:r>
              <a:rPr lang="en-US" dirty="0"/>
              <a:t>");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echo </a:t>
            </a:r>
            <a:r>
              <a:rPr lang="en-US" dirty="0" err="1"/>
              <a:t>getNiceTime</a:t>
            </a:r>
            <a:r>
              <a:rPr lang="en-US" dirty="0"/>
              <a:t>(true); // this will print seconds</a:t>
            </a:r>
          </a:p>
          <a:p>
            <a:r>
              <a:rPr lang="en-US" dirty="0"/>
              <a:t>echo </a:t>
            </a:r>
            <a:r>
              <a:rPr lang="en-US" dirty="0" err="1"/>
              <a:t>getNiceTime</a:t>
            </a:r>
            <a:r>
              <a:rPr lang="en-US" dirty="0"/>
              <a:t>(false); // will not print seconds.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Parameters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22856687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Functions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 In PHP you can set parameter </a:t>
            </a:r>
            <a:r>
              <a:rPr lang="en-US" b="1" dirty="0"/>
              <a:t>default values  </a:t>
            </a:r>
            <a:r>
              <a:rPr lang="en-US" dirty="0"/>
              <a:t>for any parameter in a function. However, once you start having default values, all subsequent parameters must also have defaults.</a:t>
            </a:r>
          </a:p>
          <a:p>
            <a:r>
              <a:rPr lang="en-US" dirty="0"/>
              <a:t>function </a:t>
            </a:r>
            <a:r>
              <a:rPr lang="en-US" dirty="0" err="1"/>
              <a:t>getNiceTime</a:t>
            </a:r>
            <a:r>
              <a:rPr lang="en-US" dirty="0"/>
              <a:t>(</a:t>
            </a:r>
            <a:r>
              <a:rPr lang="en-US" b="1" dirty="0">
                <a:solidFill>
                  <a:srgbClr val="A82233"/>
                </a:solidFill>
              </a:rPr>
              <a:t>$</a:t>
            </a:r>
            <a:r>
              <a:rPr lang="en-US" b="1" dirty="0" err="1">
                <a:solidFill>
                  <a:srgbClr val="A82233"/>
                </a:solidFill>
              </a:rPr>
              <a:t>showSeconds</a:t>
            </a:r>
            <a:r>
              <a:rPr lang="en-US" b="1" dirty="0">
                <a:solidFill>
                  <a:srgbClr val="A82233"/>
                </a:solidFill>
              </a:rPr>
              <a:t>=true</a:t>
            </a:r>
            <a:r>
              <a:rPr lang="en-US" dirty="0"/>
              <a:t>) {</a:t>
            </a:r>
          </a:p>
          <a:p>
            <a:r>
              <a:rPr lang="en-US" dirty="0"/>
              <a:t>	if ($</a:t>
            </a:r>
            <a:r>
              <a:rPr lang="en-US" dirty="0" err="1"/>
              <a:t>showSeconds</a:t>
            </a:r>
            <a:r>
              <a:rPr lang="en-US" dirty="0"/>
              <a:t>==true)</a:t>
            </a:r>
          </a:p>
          <a:p>
            <a:r>
              <a:rPr lang="en-US" dirty="0"/>
              <a:t>		return date("</a:t>
            </a:r>
            <a:r>
              <a:rPr lang="en-US" dirty="0" err="1"/>
              <a:t>H:i:s</a:t>
            </a:r>
            <a:r>
              <a:rPr lang="en-US" dirty="0"/>
              <a:t>");</a:t>
            </a:r>
          </a:p>
          <a:p>
            <a:r>
              <a:rPr lang="en-US" dirty="0"/>
              <a:t>	else</a:t>
            </a:r>
          </a:p>
          <a:p>
            <a:r>
              <a:rPr lang="en-US" dirty="0"/>
              <a:t>		return date("</a:t>
            </a:r>
            <a:r>
              <a:rPr lang="en-US" dirty="0" err="1"/>
              <a:t>H:i</a:t>
            </a:r>
            <a:r>
              <a:rPr lang="en-US" dirty="0"/>
              <a:t>");</a:t>
            </a:r>
          </a:p>
          <a:p>
            <a:r>
              <a:rPr lang="en-US" dirty="0"/>
              <a:t>}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Parameters </a:t>
            </a:r>
            <a:r>
              <a:rPr lang="mr-IN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–</a:t>
            </a: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 default values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16736297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Functions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 By default, arguments passed to functions are</a:t>
            </a:r>
            <a:r>
              <a:rPr lang="en-US" b="1" dirty="0"/>
              <a:t> passed by value</a:t>
            </a:r>
            <a:r>
              <a:rPr lang="en-US" dirty="0"/>
              <a:t> in PHP.</a:t>
            </a:r>
          </a:p>
          <a:p>
            <a:r>
              <a:rPr lang="en-US" dirty="0"/>
              <a:t> PHP also allows arguments to functions to be passed by reference , which will allow a function to change the contents of a passed variable</a:t>
            </a:r>
          </a:p>
          <a:p>
            <a:r>
              <a:rPr lang="en-US" dirty="0"/>
              <a:t> The mechanism in PHP to specify that a parameter is passed by reference is to add an ampersand (&amp;) symbol next to the parameter name in the function declaration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Parameters </a:t>
            </a:r>
            <a:r>
              <a:rPr lang="mr-IN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–</a:t>
            </a: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 Passing Parameters by reference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23763891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Functions 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Parameters </a:t>
            </a:r>
            <a:r>
              <a:rPr lang="mr-IN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–</a:t>
            </a: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 Passing Parameters by reference</a:t>
            </a:r>
            <a:endParaRPr lang="en-US" dirty="0">
              <a:effectLst/>
            </a:endParaRPr>
          </a:p>
        </p:txBody>
      </p:sp>
      <p:pic>
        <p:nvPicPr>
          <p:cNvPr id="6" name="Content Placeholder 5" descr="4812611017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9851" b="-9851"/>
          <a:stretch>
            <a:fillRect/>
          </a:stretch>
        </p:blipFill>
        <p:spPr>
          <a:xfrm>
            <a:off x="914400" y="1141949"/>
            <a:ext cx="7113984" cy="5030251"/>
          </a:xfrm>
        </p:spPr>
      </p:pic>
    </p:spTree>
    <p:extLst>
      <p:ext uri="{BB962C8B-B14F-4D97-AF65-F5344CB8AC3E}">
        <p14:creationId xmlns:p14="http://schemas.microsoft.com/office/powerpoint/2010/main" val="123913757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Functions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variables defined within a function have function scope , meaning that they are only accessible within the function.</a:t>
            </a:r>
          </a:p>
          <a:p>
            <a:r>
              <a:rPr lang="en-US" dirty="0"/>
              <a:t> While variables defined in the main script are said to have global scope , these global variables are not by default, available within functions.</a:t>
            </a:r>
          </a:p>
          <a:p>
            <a:r>
              <a:rPr lang="en-US" dirty="0"/>
              <a:t> PHP does allow variables with global scope to be accessed within a function using the </a:t>
            </a:r>
            <a:r>
              <a:rPr lang="en-US" b="1" dirty="0"/>
              <a:t>global</a:t>
            </a:r>
            <a:r>
              <a:rPr lang="en-US" dirty="0"/>
              <a:t>  keyword,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dirty="0"/>
              <a:t>V</a:t>
            </a: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ariable Scope within Functions 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23235864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Chapter 11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1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4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accent3"/>
                </a:solidFill>
                <a:latin typeface="Rockwell Extra Bold" pitchFamily="18" charset="0"/>
              </a:rPr>
              <a:t>5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63688" y="836712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What Is Server-Side Development? 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Quick Tour of PHP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Program Control 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580112" y="249289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Functions 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61056928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b="1" dirty="0"/>
              <a:t>Summary</a:t>
            </a:r>
            <a:endParaRPr lang="en-US" sz="4000" dirty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196753"/>
            <a:ext cx="7402016" cy="4975448"/>
          </a:xfrm>
        </p:spPr>
        <p:txBody>
          <a:bodyPr numCol="3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ASP /ASP.NET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built-in function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Common Gateway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Interface (CGI)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constant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daemon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data storage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data types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database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database management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system (DBMS)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dynamically typed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extension layer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fork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function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function scope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global scope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handlers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Java Server Pages (JSP)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loosely typed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module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multi-process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multi-threaded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 err="1"/>
              <a:t>opcodes</a:t>
            </a:r>
            <a:endParaRPr lang="en-US" sz="2000" dirty="0"/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overloading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parameters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parameter default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values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passed by reference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passed by value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Perl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PHP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PHP core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 err="1"/>
              <a:t>preforked</a:t>
            </a:r>
            <a:endParaRPr lang="en-US" sz="2000" dirty="0"/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process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Python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Return-type declarations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Ruby On Rails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SAPI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server-side includes (SSI)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thread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user-defined function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virtual machine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web services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worker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2000" dirty="0" err="1"/>
              <a:t>Zend</a:t>
            </a:r>
            <a:r>
              <a:rPr lang="en-US" sz="2000" dirty="0"/>
              <a:t> Engine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Key Terms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1056844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What Is Server-Side Development? </a:t>
            </a:r>
            <a:endParaRPr lang="en-US" sz="3200" dirty="0"/>
          </a:p>
        </p:txBody>
      </p:sp>
      <p:pic>
        <p:nvPicPr>
          <p:cNvPr id="5" name="Content Placeholder 4" descr="4812611001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789" r="-13789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Comparing Client and Server Scripts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84478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b="1" dirty="0"/>
              <a:t>Summary</a:t>
            </a:r>
            <a:endParaRPr lang="en-US" sz="3200" dirty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Questions?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0617469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What Is Server-Side Development? </a:t>
            </a:r>
            <a:endParaRPr lang="en-US" sz="3200" dirty="0"/>
          </a:p>
        </p:txBody>
      </p:sp>
      <p:pic>
        <p:nvPicPr>
          <p:cNvPr id="5" name="Content Placeholder 4" descr="4812611002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185" b="-4185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dirty="0"/>
              <a:t>S</a:t>
            </a: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erver-Side Script Resources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11076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What Is Server-Side Development? 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/>
              <a:t>ASP (Active Server Pages) / ASP.NET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 JSP (Java Server Pages)</a:t>
            </a:r>
          </a:p>
          <a:p>
            <a:pPr marL="342900" indent="-342900">
              <a:buFont typeface="Arial"/>
              <a:buChar char="•"/>
            </a:pPr>
            <a:r>
              <a:rPr lang="en-US" dirty="0" err="1"/>
              <a:t>Node.js</a:t>
            </a:r>
            <a:endParaRPr lang="en-US" dirty="0"/>
          </a:p>
          <a:p>
            <a:pPr marL="342900" indent="-342900">
              <a:buFont typeface="Arial"/>
              <a:buChar char="•"/>
            </a:pPr>
            <a:r>
              <a:rPr lang="en-US" dirty="0"/>
              <a:t>Perl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PHP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Python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Ruby on Rails</a:t>
            </a:r>
          </a:p>
          <a:p>
            <a:pPr marL="342900" indent="-342900">
              <a:buFont typeface="Arial"/>
              <a:buChar char="•"/>
            </a:pP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Comparing Server-Side Technologies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20203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What Is Server-Side Development? </a:t>
            </a:r>
            <a:endParaRPr lang="en-US" sz="32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Comparing Server-Side Technologies </a:t>
            </a:r>
            <a:endParaRPr lang="en-US" dirty="0"/>
          </a:p>
        </p:txBody>
      </p:sp>
      <p:pic>
        <p:nvPicPr>
          <p:cNvPr id="6" name="Content Placeholder 5" descr="4812611003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3696" b="-1369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1681391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What Is Server-Side Development? </a:t>
            </a:r>
            <a:endParaRPr lang="en-US" sz="32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Comparing Server-Side Technologies </a:t>
            </a:r>
            <a:endParaRPr lang="en-US" dirty="0"/>
          </a:p>
        </p:txBody>
      </p:sp>
      <p:pic>
        <p:nvPicPr>
          <p:cNvPr id="5" name="Content Placeholder 4" descr="4812611004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6439" b="-1643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3168920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Chapter 11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1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accent3"/>
                </a:solidFill>
                <a:latin typeface="Rockwell Extra Bold" pitchFamily="18" charset="0"/>
              </a:rPr>
              <a:t>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4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5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63688" y="836712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What Is Server-Side Development? 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</a:rPr>
              <a:t>Quick Tour of PHP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Program Control 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580112" y="249289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Functions 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1910884185"/>
      </p:ext>
    </p:extLst>
  </p:cSld>
  <p:clrMapOvr>
    <a:masterClrMapping/>
  </p:clrMapOvr>
</p:sld>
</file>

<file path=ppt/theme/theme1.xml><?xml version="1.0" encoding="utf-8"?>
<a:theme xmlns:a="http://schemas.openxmlformats.org/drawingml/2006/main" name="Presentation">
  <a:themeElements>
    <a:clrScheme name="FunWebDev - 2nd Edition">
      <a:dk1>
        <a:srgbClr val="404040"/>
      </a:dk1>
      <a:lt1>
        <a:srgbClr val="F3F3E7"/>
      </a:lt1>
      <a:dk2>
        <a:srgbClr val="37475F"/>
      </a:dk2>
      <a:lt2>
        <a:srgbClr val="FFFFFF"/>
      </a:lt2>
      <a:accent1>
        <a:srgbClr val="B6E4EC"/>
      </a:accent1>
      <a:accent2>
        <a:srgbClr val="A82233"/>
      </a:accent2>
      <a:accent3>
        <a:srgbClr val="C88736"/>
      </a:accent3>
      <a:accent4>
        <a:srgbClr val="467082"/>
      </a:accent4>
      <a:accent5>
        <a:srgbClr val="F3703A"/>
      </a:accent5>
      <a:accent6>
        <a:srgbClr val="00A651"/>
      </a:accent6>
      <a:hlink>
        <a:srgbClr val="B6EEEC"/>
      </a:hlink>
      <a:folHlink>
        <a:srgbClr val="C8873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Presentation</Template>
  <TotalTime>5682</TotalTime>
  <Words>1049</Words>
  <Application>Microsoft Office PowerPoint</Application>
  <PresentationFormat>On-screen Show (4:3)</PresentationFormat>
  <Paragraphs>301</Paragraphs>
  <Slides>40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7" baseType="lpstr">
      <vt:lpstr>Arial</vt:lpstr>
      <vt:lpstr>Calibri</vt:lpstr>
      <vt:lpstr>Rockwell</vt:lpstr>
      <vt:lpstr>Rockwell Condensed</vt:lpstr>
      <vt:lpstr>Rockwell Extra Bold</vt:lpstr>
      <vt:lpstr>Wingdings</vt:lpstr>
      <vt:lpstr>Presentation</vt:lpstr>
      <vt:lpstr>Introduction to Server-Side Development with PHP</vt:lpstr>
      <vt:lpstr>Chapter 11</vt:lpstr>
      <vt:lpstr>Chapter 11</vt:lpstr>
      <vt:lpstr>What Is Server-Side Development? </vt:lpstr>
      <vt:lpstr>What Is Server-Side Development? </vt:lpstr>
      <vt:lpstr>What Is Server-Side Development? </vt:lpstr>
      <vt:lpstr>What Is Server-Side Development? </vt:lpstr>
      <vt:lpstr>What Is Server-Side Development? </vt:lpstr>
      <vt:lpstr>Chapter 11</vt:lpstr>
      <vt:lpstr>Quick Tour of PHP</vt:lpstr>
      <vt:lpstr>Quick Tour of PHP</vt:lpstr>
      <vt:lpstr>Quick Tour of PHP</vt:lpstr>
      <vt:lpstr>Quick Tour of PHP</vt:lpstr>
      <vt:lpstr>Quick Tour of PHP</vt:lpstr>
      <vt:lpstr>Quick Tour of PHP</vt:lpstr>
      <vt:lpstr>Quick Tour of PHP</vt:lpstr>
      <vt:lpstr>Quick Tour of PHP</vt:lpstr>
      <vt:lpstr>Quick Tour of PHP</vt:lpstr>
      <vt:lpstr>Chapter 11</vt:lpstr>
      <vt:lpstr>Program Control </vt:lpstr>
      <vt:lpstr>Program Control </vt:lpstr>
      <vt:lpstr>Program Control </vt:lpstr>
      <vt:lpstr>Program Control </vt:lpstr>
      <vt:lpstr>Program Control </vt:lpstr>
      <vt:lpstr>Program Control </vt:lpstr>
      <vt:lpstr>Program Control </vt:lpstr>
      <vt:lpstr>Program Control </vt:lpstr>
      <vt:lpstr>Chapter 11</vt:lpstr>
      <vt:lpstr>Functions </vt:lpstr>
      <vt:lpstr>Functions </vt:lpstr>
      <vt:lpstr>Functions </vt:lpstr>
      <vt:lpstr>Functions </vt:lpstr>
      <vt:lpstr>Functions </vt:lpstr>
      <vt:lpstr>Functions </vt:lpstr>
      <vt:lpstr>Functions </vt:lpstr>
      <vt:lpstr>Functions </vt:lpstr>
      <vt:lpstr>Functions </vt:lpstr>
      <vt:lpstr>Chapter 11</vt:lpstr>
      <vt:lpstr>Summary</vt:lpstr>
      <vt:lpstr>Summary</vt:lpstr>
    </vt:vector>
  </TitlesOfParts>
  <Manager/>
  <Company>Pearson</Company>
  <LinksUpToDate>false</LinksUpToDate>
  <SharedDoc>false</SharedDoc>
  <HyperlinkBase>http://funwebdev.com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Fundamentals of Web Development</dc:title>
  <dc:subject/>
  <dc:creator>Randy Connolly and Ricardo Hoar</dc:creator>
  <cp:keywords/>
  <dc:description/>
  <cp:lastModifiedBy>ELIZABETH DIAZ</cp:lastModifiedBy>
  <cp:revision>151</cp:revision>
  <dcterms:created xsi:type="dcterms:W3CDTF">2014-01-14T22:57:40Z</dcterms:created>
  <dcterms:modified xsi:type="dcterms:W3CDTF">2019-03-10T00:55:38Z</dcterms:modified>
  <cp:category/>
</cp:coreProperties>
</file>

<file path=docProps/thumbnail.jpeg>
</file>